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9" r:id="rId13"/>
    <p:sldId id="268" r:id="rId14"/>
    <p:sldId id="266" r:id="rId15"/>
  </p:sldIdLst>
  <p:sldSz cx="14630400" cy="8229600"/>
  <p:notesSz cx="8229600" cy="14630400"/>
  <p:embeddedFontLst>
    <p:embeddedFont>
      <p:font typeface="Arial Rounded MT Bold" panose="020F0704030504030204" pitchFamily="34" charset="0"/>
      <p:regular r:id="rId17"/>
    </p:embeddedFont>
    <p:embeddedFont>
      <p:font typeface="Bauhaus 93" panose="04030905020B02020C02" pitchFamily="82" charset="0"/>
      <p:regular r:id="rId18"/>
    </p:embeddedFont>
    <p:embeddedFont>
      <p:font typeface="Berlin Sans FB" panose="020E0602020502020306" pitchFamily="34" charset="0"/>
      <p:regular r:id="rId19"/>
      <p:bold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Heebo Light" panose="020B0604020202020204" charset="-79"/>
      <p:regular r:id="rId25"/>
    </p:embeddedFont>
    <p:embeddedFont>
      <p:font typeface="Montserrat" panose="020B0604020202020204" charset="0"/>
      <p:regular r:id="rId26"/>
    </p:embeddedFont>
    <p:embeddedFont>
      <p:font typeface="MV Boli" panose="02000500030200090000" pitchFamily="2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431" autoAdjust="0"/>
    <p:restoredTop sz="94610"/>
  </p:normalViewPr>
  <p:slideViewPr>
    <p:cSldViewPr snapToGrid="0" snapToObjects="1">
      <p:cViewPr varScale="1">
        <p:scale>
          <a:sx n="51" d="100"/>
          <a:sy n="51" d="100"/>
        </p:scale>
        <p:origin x="52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5140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485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D1A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ML_PROJECT2: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9744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Breast Cancer Prediction Using Logistic Regression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51551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An AI-driven approach to early diagnosis and classification of breast tumors.</a:t>
            </a:r>
            <a:endParaRPr lang="en-US" sz="17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B7EFEB-BE86-23F1-0476-C88B3BE827A8}"/>
              </a:ext>
            </a:extLst>
          </p:cNvPr>
          <p:cNvSpPr txBox="1"/>
          <p:nvPr/>
        </p:nvSpPr>
        <p:spPr>
          <a:xfrm>
            <a:off x="793790" y="7080069"/>
            <a:ext cx="58782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Submitted By </a:t>
            </a:r>
            <a:br>
              <a:rPr lang="en-US" sz="32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Shati Biswas</a:t>
            </a:r>
            <a:endParaRPr lang="en-US" sz="3200" b="1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3998" y="436126"/>
            <a:ext cx="3957757" cy="494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Results: 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8513" y="436126"/>
            <a:ext cx="9653451" cy="69259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3998" y="7540109"/>
            <a:ext cx="1352240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endParaRPr lang="en-US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9B344F-B229-1ABE-E5F1-9E3C72B5AFEC}"/>
              </a:ext>
            </a:extLst>
          </p:cNvPr>
          <p:cNvSpPr/>
          <p:nvPr/>
        </p:nvSpPr>
        <p:spPr>
          <a:xfrm>
            <a:off x="0" y="7572732"/>
            <a:ext cx="14525897" cy="656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8244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Building a Predictive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401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trained model can classify new tumor samples with high accuracy.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858220"/>
            <a:ext cx="7556421" cy="1907858"/>
          </a:xfrm>
          <a:prstGeom prst="roundRect">
            <a:avLst>
              <a:gd name="adj" fmla="val 4993"/>
            </a:avLst>
          </a:prstGeom>
          <a:solidFill>
            <a:srgbClr val="183A1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4167902"/>
            <a:ext cx="354330" cy="28348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01748" y="41417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Sample Prediction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601748" y="4722852"/>
            <a:ext cx="652164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Given a sample input data point with 30 features, the model predicts: </a:t>
            </a:r>
            <a:r>
              <a:rPr lang="en-US" sz="1750" b="1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Breast Cancer is Benign</a:t>
            </a:r>
            <a:r>
              <a:rPr lang="en-US" sz="1750" dirty="0">
                <a:solidFill>
                  <a:srgbClr val="FFFFFF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602122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system provides a reliable tool for aiding medical professionals in early detection and diagnosis.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4177AC-ABB9-77F8-0EFF-987127674F30}"/>
              </a:ext>
            </a:extLst>
          </p:cNvPr>
          <p:cNvSpPr txBox="1"/>
          <p:nvPr/>
        </p:nvSpPr>
        <p:spPr>
          <a:xfrm>
            <a:off x="1449978" y="607703"/>
            <a:ext cx="12043954" cy="132343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key </a:t>
            </a:r>
            <a:r>
              <a:rPr lang="en-US" sz="4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challenges</a:t>
            </a:r>
            <a:r>
              <a:rPr lang="en-US" sz="4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associated with </a:t>
            </a:r>
          </a:p>
          <a:p>
            <a:pPr algn="ctr"/>
            <a:r>
              <a:rPr lang="en-US" sz="4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4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Breast Cancer Prediction using Logistic Regression</a:t>
            </a:r>
            <a:r>
              <a:rPr lang="en-US" sz="4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108387-4FB6-1F8B-4033-6655D6C51F50}"/>
              </a:ext>
            </a:extLst>
          </p:cNvPr>
          <p:cNvSpPr txBox="1"/>
          <p:nvPr/>
        </p:nvSpPr>
        <p:spPr>
          <a:xfrm>
            <a:off x="1632858" y="2715288"/>
            <a:ext cx="73152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accent2"/>
                </a:solidFill>
                <a:latin typeface="Bauhaus 93" panose="04030905020B02020C02" pitchFamily="82" charset="0"/>
              </a:rPr>
              <a:t>Model Generalization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accent2"/>
                </a:solidFill>
                <a:latin typeface="Bauhaus 93" panose="04030905020B02020C02" pitchFamily="82" charset="0"/>
              </a:rPr>
              <a:t>Limited Feature Diversity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accent2"/>
                </a:solidFill>
                <a:latin typeface="Bauhaus 93" panose="04030905020B02020C02" pitchFamily="82" charset="0"/>
              </a:rPr>
              <a:t>Binary Classification Constraint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accent2"/>
                </a:solidFill>
                <a:latin typeface="Bauhaus 93" panose="04030905020B02020C02" pitchFamily="82" charset="0"/>
              </a:rPr>
              <a:t>Assumption of Linearity</a:t>
            </a:r>
            <a:endParaRPr lang="en-US" sz="3600" b="1" dirty="0">
              <a:solidFill>
                <a:schemeClr val="accent2"/>
              </a:solidFill>
              <a:latin typeface="Bauhaus 93" panose="04030905020B02020C02" pitchFamily="8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3600" dirty="0">
              <a:solidFill>
                <a:schemeClr val="accent2"/>
              </a:solidFill>
              <a:latin typeface="Bauhaus 93" panose="04030905020B02020C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EEAF33-6493-EA23-0C34-4D76ADCA3AEF}"/>
              </a:ext>
            </a:extLst>
          </p:cNvPr>
          <p:cNvSpPr txBox="1"/>
          <p:nvPr/>
        </p:nvSpPr>
        <p:spPr>
          <a:xfrm>
            <a:off x="1632858" y="3837801"/>
            <a:ext cx="7315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>
              <a:solidFill>
                <a:schemeClr val="bg2"/>
              </a:solidFill>
              <a:latin typeface="Bauhaus 93" panose="04030905020B02020C02" pitchFamily="8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D8EF84-F6B6-95AA-1558-A34DFE4F3031}"/>
              </a:ext>
            </a:extLst>
          </p:cNvPr>
          <p:cNvSpPr/>
          <p:nvPr/>
        </p:nvSpPr>
        <p:spPr>
          <a:xfrm>
            <a:off x="0" y="7572732"/>
            <a:ext cx="14525897" cy="656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604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DAB406-50E2-604B-E066-E241C2C06A01}"/>
              </a:ext>
            </a:extLst>
          </p:cNvPr>
          <p:cNvSpPr txBox="1"/>
          <p:nvPr/>
        </p:nvSpPr>
        <p:spPr>
          <a:xfrm>
            <a:off x="679268" y="512692"/>
            <a:ext cx="13951131" cy="6637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72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 Rounded MT Bold" panose="020F0704030504030204" pitchFamily="34" charset="0"/>
              </a:rPr>
              <a:t>Limitations &amp; Future Work</a:t>
            </a:r>
          </a:p>
          <a:p>
            <a:pPr>
              <a:buNone/>
            </a:pPr>
            <a:endParaRPr lang="en-US" sz="3600" b="1" dirty="0">
              <a:solidFill>
                <a:schemeClr val="accent2">
                  <a:lumMod val="60000"/>
                  <a:lumOff val="40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model only trained on one dataset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feature diversity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Improvements: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of more complex models (e.g., ensemble, deep learning)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Integration with imaging (X-ray, mammograms)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Deployment via web or mobile app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40084E-3D49-4127-86BC-DAD651391544}"/>
              </a:ext>
            </a:extLst>
          </p:cNvPr>
          <p:cNvSpPr/>
          <p:nvPr/>
        </p:nvSpPr>
        <p:spPr>
          <a:xfrm>
            <a:off x="0" y="7572732"/>
            <a:ext cx="14525897" cy="656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839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881051"/>
            <a:ext cx="14630400" cy="4702629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-103906" y="4362178"/>
            <a:ext cx="14630400" cy="3972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19900" b="1" dirty="0">
                <a:solidFill>
                  <a:srgbClr val="FCEC99"/>
                </a:solidFill>
                <a:latin typeface="MV Boli" panose="02000500030200090000" pitchFamily="2" charset="0"/>
                <a:ea typeface="Montserrat" pitchFamily="34" charset="-122"/>
                <a:cs typeface="MV Boli" panose="02000500030200090000" pitchFamily="2" charset="0"/>
              </a:rPr>
              <a:t>Thank You</a:t>
            </a:r>
            <a:endParaRPr lang="en-US" sz="199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1900"/>
            <a:ext cx="74574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Statement &amp; Aim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7430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Early and accurate diagnosis of breast cancer is crucial for effective treatment. This project aims to develop a machine learning system using Logistic Regression to predict breast </a:t>
            </a:r>
            <a:r>
              <a:rPr lang="en-US" sz="1600" dirty="0">
                <a:solidFill>
                  <a:srgbClr val="F2F0F4"/>
                </a:solidFill>
                <a:latin typeface="Montserrat" pitchFamily="34" charset="0"/>
                <a:ea typeface="Heebo Light" pitchFamily="34" charset="-122"/>
                <a:cs typeface="Heebo Light" pitchFamily="34" charset="-120"/>
              </a:rPr>
              <a:t>c</a:t>
            </a:r>
            <a:r>
              <a:rPr lang="en-US" sz="16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ancer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nature (malignant/benign).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95424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364944"/>
            <a:ext cx="6407944" cy="12192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3055263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861614" y="322540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1051084" y="3962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 Model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51084" y="4452818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Train a logistic regression model on labeled data.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8548" y="3395424"/>
            <a:ext cx="6408063" cy="1677591"/>
          </a:xfrm>
          <a:prstGeom prst="roundRect">
            <a:avLst>
              <a:gd name="adj" fmla="val 8721"/>
            </a:avLst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3364944"/>
            <a:ext cx="6408063" cy="121920"/>
          </a:xfrm>
          <a:prstGeom prst="rect">
            <a:avLst/>
          </a:prstGeom>
        </p:spPr>
      </p:pic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3055263"/>
            <a:ext cx="680442" cy="68044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496371" y="322540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7685842" y="3962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Evaluate Accuracy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685842" y="4452818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Assess the model's performance and reliability.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793790" y="5639991"/>
            <a:ext cx="13042821" cy="1677591"/>
          </a:xfrm>
          <a:prstGeom prst="roundRect">
            <a:avLst>
              <a:gd name="adj" fmla="val 8721"/>
            </a:avLst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609511"/>
            <a:ext cx="13042821" cy="121920"/>
          </a:xfrm>
          <a:prstGeom prst="rect">
            <a:avLst/>
          </a:prstGeom>
        </p:spPr>
      </p:pic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979" y="5299829"/>
            <a:ext cx="680442" cy="680442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7179052" y="546996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2"/>
          <p:cNvSpPr/>
          <p:nvPr/>
        </p:nvSpPr>
        <p:spPr>
          <a:xfrm>
            <a:off x="1051084" y="6206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Aid Diagnosis</a:t>
            </a:r>
            <a:endParaRPr lang="en-US" sz="2200" dirty="0"/>
          </a:p>
        </p:txBody>
      </p:sp>
      <p:sp>
        <p:nvSpPr>
          <p:cNvPr id="21" name="Text 13"/>
          <p:cNvSpPr/>
          <p:nvPr/>
        </p:nvSpPr>
        <p:spPr>
          <a:xfrm>
            <a:off x="1051084" y="6697385"/>
            <a:ext cx="125282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Support medical professionals in early detection.</a:t>
            </a:r>
            <a:endParaRPr lang="en-US" sz="17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F0D0AA6-AE42-DE9E-F79D-179F8E79E49D}"/>
              </a:ext>
            </a:extLst>
          </p:cNvPr>
          <p:cNvSpPr/>
          <p:nvPr/>
        </p:nvSpPr>
        <p:spPr>
          <a:xfrm>
            <a:off x="0" y="7572732"/>
            <a:ext cx="14630400" cy="656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260" y="3101340"/>
            <a:ext cx="3611880" cy="202692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66425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27131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project focuses on building a lightweight, interpretable, and efficient tool for breast cancer prediction.</a:t>
            </a:r>
            <a:endParaRPr lang="en-US" sz="1750" dirty="0"/>
          </a:p>
        </p:txBody>
      </p:sp>
      <p:sp>
        <p:nvSpPr>
          <p:cNvPr id="6" name="Shape 2"/>
          <p:cNvSpPr/>
          <p:nvPr/>
        </p:nvSpPr>
        <p:spPr>
          <a:xfrm>
            <a:off x="6280190" y="3694152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514624" y="39285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Core Task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514624" y="441900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Predicting malignant or benign breast cancer using logistic regression.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6280190" y="5243155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514624" y="54775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Technology Stack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514624" y="596800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Python, NumPy, Pandas, Scikit-learn.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A7D3E7-ED82-BEBD-F7B0-CCF8B9F0244F}"/>
              </a:ext>
            </a:extLst>
          </p:cNvPr>
          <p:cNvSpPr/>
          <p:nvPr/>
        </p:nvSpPr>
        <p:spPr>
          <a:xfrm>
            <a:off x="0" y="7572732"/>
            <a:ext cx="14525897" cy="656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0D13F-A0F5-E4B0-E42D-E617A1A8D75B}"/>
              </a:ext>
            </a:extLst>
          </p:cNvPr>
          <p:cNvSpPr txBox="1"/>
          <p:nvPr/>
        </p:nvSpPr>
        <p:spPr>
          <a:xfrm>
            <a:off x="653143" y="476182"/>
            <a:ext cx="13846628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72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Motivation / Business Relevance</a:t>
            </a:r>
          </a:p>
          <a:p>
            <a:pPr>
              <a:buNone/>
            </a:pPr>
            <a:endParaRPr lang="en-US" sz="4800" b="1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6A4C84-AEEE-0DAD-8307-7A58C21F6401}"/>
              </a:ext>
            </a:extLst>
          </p:cNvPr>
          <p:cNvSpPr txBox="1"/>
          <p:nvPr/>
        </p:nvSpPr>
        <p:spPr>
          <a:xfrm>
            <a:off x="1038497" y="2638697"/>
            <a:ext cx="12553406" cy="369331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5400" dirty="0">
                <a:latin typeface="Berlin Sans FB" panose="020E0602020502020306" pitchFamily="34" charset="0"/>
                <a:cs typeface="Arial" panose="020B0604020202020204" pitchFamily="34" charset="0"/>
              </a:rPr>
              <a:t>High demand for early screening tools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rgbClr val="7030A0"/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AI assistance in diagnostics saves time and resources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accent2">
                    <a:lumMod val="50000"/>
                  </a:schemeClr>
                </a:solidFill>
                <a:latin typeface="Berlin Sans FB" panose="020E0602020502020306" pitchFamily="34" charset="0"/>
                <a:cs typeface="Arial" panose="020B0604020202020204" pitchFamily="34" charset="0"/>
              </a:rPr>
              <a:t>Reduces diagnostic errors</a:t>
            </a:r>
          </a:p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D15B97-EBE7-A16E-37C5-1DD182FD45F1}"/>
              </a:ext>
            </a:extLst>
          </p:cNvPr>
          <p:cNvSpPr/>
          <p:nvPr/>
        </p:nvSpPr>
        <p:spPr>
          <a:xfrm>
            <a:off x="0" y="7572732"/>
            <a:ext cx="14525897" cy="656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59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406491"/>
            <a:ext cx="8576905" cy="341649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9754909" y="772179"/>
            <a:ext cx="38988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DATASET: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Collection &amp; Loading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9937790" y="4301728"/>
            <a:ext cx="3898821" cy="1474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Breast Cancer Wisconsin Diagnostic Dataset is imported from </a:t>
            </a:r>
            <a:r>
              <a:rPr lang="en-US" sz="1750" dirty="0">
                <a:solidFill>
                  <a:srgbClr val="DCD7E5"/>
                </a:solidFill>
                <a:highlight>
                  <a:srgbClr val="1A173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sklearn.datasets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and loaded into a Pandas DataFrame.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9937790" y="6031349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8041B1-C0A5-94C2-EBEF-C9DF0B1A4D25}"/>
              </a:ext>
            </a:extLst>
          </p:cNvPr>
          <p:cNvSpPr/>
          <p:nvPr/>
        </p:nvSpPr>
        <p:spPr>
          <a:xfrm>
            <a:off x="0" y="7572732"/>
            <a:ext cx="14525897" cy="656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1575"/>
            <a:ext cx="89186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Exploratory Data Analysis (EDA)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839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Key steps in understanding the dataset's structure and characteristics.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022527"/>
            <a:ext cx="113348" cy="11334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33951" y="39020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 Overview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33951" y="4392454"/>
            <a:ext cx="60394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Display first/last five rows, check shape, and info.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4022527"/>
            <a:ext cx="113348" cy="11334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797046" y="39020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797046" y="4392454"/>
            <a:ext cx="6039564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Verify no missing data using </a:t>
            </a:r>
            <a:r>
              <a:rPr lang="en-US" sz="1750" dirty="0">
                <a:solidFill>
                  <a:srgbClr val="DCD7E5"/>
                </a:solidFill>
                <a:highlight>
                  <a:srgbClr val="1A173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.isnull().sum()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352336"/>
            <a:ext cx="113348" cy="11334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133951" y="52318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Summary Statistics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133951" y="5722263"/>
            <a:ext cx="603944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Analyze feature distributions with </a:t>
            </a:r>
            <a:r>
              <a:rPr lang="en-US" sz="1750" dirty="0">
                <a:solidFill>
                  <a:srgbClr val="DCD7E5"/>
                </a:solidFill>
                <a:highlight>
                  <a:srgbClr val="1A173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.describe()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5352336"/>
            <a:ext cx="113348" cy="11334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797046" y="52318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 Distribution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797046" y="5722263"/>
            <a:ext cx="603956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Examine benign (357) vs. malignant (212) samples.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5FBA818-8531-FB3C-D57F-F6DB624EED87}"/>
              </a:ext>
            </a:extLst>
          </p:cNvPr>
          <p:cNvSpPr/>
          <p:nvPr/>
        </p:nvSpPr>
        <p:spPr>
          <a:xfrm>
            <a:off x="0" y="7572732"/>
            <a:ext cx="14525897" cy="656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30874"/>
            <a:ext cx="104726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Preprocessing &amp; Model Training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98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Preparing the data and training the Logistic Regression model.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246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Split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0582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Features (X) and target (Y) are separated. The dataset is split into 80% training and 20% testing sets, stratified to maintain class proportions.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1246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705826"/>
            <a:ext cx="6244709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Logistic Regression model is initialized with </a:t>
            </a:r>
            <a:r>
              <a:rPr lang="en-US" sz="1750" dirty="0">
                <a:solidFill>
                  <a:srgbClr val="DCD7E5"/>
                </a:solidFill>
                <a:highlight>
                  <a:srgbClr val="1A173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max_iter=10000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and trained on the training data.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DF981B-9AF1-59FB-287C-7AB17149CC54}"/>
              </a:ext>
            </a:extLst>
          </p:cNvPr>
          <p:cNvSpPr/>
          <p:nvPr/>
        </p:nvSpPr>
        <p:spPr>
          <a:xfrm>
            <a:off x="0" y="7572732"/>
            <a:ext cx="14525897" cy="656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62376"/>
            <a:ext cx="84565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Evaluation: Key Metrics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247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model demonstrates high performance across various metrics.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56184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0.96</a:t>
            </a:r>
            <a:endParaRPr lang="en-US" sz="5850" dirty="0"/>
          </a:p>
        </p:txBody>
      </p:sp>
      <p:sp>
        <p:nvSpPr>
          <p:cNvPr id="5" name="Text 3"/>
          <p:cNvSpPr/>
          <p:nvPr/>
        </p:nvSpPr>
        <p:spPr>
          <a:xfrm>
            <a:off x="900113" y="4787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Accuracy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278398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Both training (0.958) and test (0.965) accuracies are high, indicating no overfitting.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125278" y="3756184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0.97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4231719" y="4787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Precision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4125278" y="5278398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97.22% of predicted positive instances were actually positive.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456884" y="3756184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0.97</a:t>
            </a:r>
            <a:endParaRPr lang="en-US" sz="5850" dirty="0"/>
          </a:p>
        </p:txBody>
      </p:sp>
      <p:sp>
        <p:nvSpPr>
          <p:cNvPr id="11" name="Text 9"/>
          <p:cNvSpPr/>
          <p:nvPr/>
        </p:nvSpPr>
        <p:spPr>
          <a:xfrm>
            <a:off x="7563326" y="4787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Recall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56884" y="5278398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97.22% of actual positive instances were correctly identified.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788491" y="3756184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0.97</a:t>
            </a:r>
            <a:endParaRPr lang="en-US" sz="5850" dirty="0"/>
          </a:p>
        </p:txBody>
      </p:sp>
      <p:sp>
        <p:nvSpPr>
          <p:cNvPr id="14" name="Text 12"/>
          <p:cNvSpPr/>
          <p:nvPr/>
        </p:nvSpPr>
        <p:spPr>
          <a:xfrm>
            <a:off x="10894933" y="4787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F1 Score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788491" y="5278398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high F1 score indicates a balanced performance between precision and recall.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158A695-6A78-AC66-C838-2EE496E6D961}"/>
              </a:ext>
            </a:extLst>
          </p:cNvPr>
          <p:cNvSpPr/>
          <p:nvPr/>
        </p:nvSpPr>
        <p:spPr>
          <a:xfrm>
            <a:off x="0" y="7572732"/>
            <a:ext cx="14525897" cy="656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0690" y="597694"/>
            <a:ext cx="8666440" cy="679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Evaluation: Visualizations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60690" y="1711642"/>
            <a:ext cx="13109019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Visual tools confirm the model's excellent discriminatory power.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60690" y="2521148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Confusion Matrix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760690" y="3078004"/>
            <a:ext cx="6289358" cy="695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Correctly identified 40 malignant (TN) and 70 benign (TP) cases. Only 2 false positives and 2 false negatives.</a:t>
            </a:r>
            <a:endParaRPr lang="en-US" sz="17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690" y="4018002"/>
            <a:ext cx="6289358" cy="353949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87972" y="2521148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ROC Curve &amp; AUC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587972" y="3078004"/>
            <a:ext cx="6289358" cy="695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An AUC of 1.00 indicates a perfect model, capable of distinguishing between malignant and benign cases.</a:t>
            </a:r>
            <a:endParaRPr lang="en-US" sz="17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972" y="4018002"/>
            <a:ext cx="4540568" cy="326564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585F75E-64BE-09DA-AEBA-C1C9F8592579}"/>
              </a:ext>
            </a:extLst>
          </p:cNvPr>
          <p:cNvSpPr/>
          <p:nvPr/>
        </p:nvSpPr>
        <p:spPr>
          <a:xfrm>
            <a:off x="0" y="7572732"/>
            <a:ext cx="14525897" cy="6568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595</Words>
  <Application>Microsoft Office PowerPoint</Application>
  <PresentationFormat>Custom</PresentationFormat>
  <Paragraphs>96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Bauhaus 93</vt:lpstr>
      <vt:lpstr>Berlin Sans FB</vt:lpstr>
      <vt:lpstr>Wingdings</vt:lpstr>
      <vt:lpstr>Arial Rounded MT Bold</vt:lpstr>
      <vt:lpstr>Montserrat</vt:lpstr>
      <vt:lpstr>MV Boli</vt:lpstr>
      <vt:lpstr>Consolas</vt:lpstr>
      <vt:lpstr>Arial</vt:lpstr>
      <vt:lpstr>Heebo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User</dc:creator>
  <cp:lastModifiedBy>Shati Biswas</cp:lastModifiedBy>
  <cp:revision>7</cp:revision>
  <dcterms:created xsi:type="dcterms:W3CDTF">2025-08-04T07:41:55Z</dcterms:created>
  <dcterms:modified xsi:type="dcterms:W3CDTF">2025-08-04T08:35:43Z</dcterms:modified>
</cp:coreProperties>
</file>